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3" r:id="rId5"/>
    <p:sldId id="272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1" autoAdjust="0"/>
    <p:restoredTop sz="94660"/>
  </p:normalViewPr>
  <p:slideViewPr>
    <p:cSldViewPr>
      <p:cViewPr>
        <p:scale>
          <a:sx n="50" d="100"/>
          <a:sy n="50" d="100"/>
        </p:scale>
        <p:origin x="-648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3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11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4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6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3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EC656-0868-4734-A737-D95888B562C6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62AB6-4303-48BD-943B-8EB0A4B42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5.jp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62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8468" y="444073"/>
            <a:ext cx="8610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solidFill>
                  <a:schemeClr val="accent5"/>
                </a:solidFill>
              </a:rPr>
              <a:t>স্বাগতম</a:t>
            </a:r>
            <a:endParaRPr lang="en-US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2648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80349" y="3962400"/>
            <a:ext cx="8229600" cy="1752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bn-BD" sz="7200" dirty="0" smtClean="0"/>
              <a:t>১। </a:t>
            </a:r>
            <a:r>
              <a:rPr lang="bn-BD" sz="6600" dirty="0" smtClean="0"/>
              <a:t>রাষ্ট্রের </a:t>
            </a:r>
            <a:r>
              <a:rPr lang="bn-BD" sz="6600" dirty="0"/>
              <a:t>উপাদান </a:t>
            </a:r>
            <a:r>
              <a:rPr lang="bn-BD" sz="6600" dirty="0" smtClean="0"/>
              <a:t>কাকে বলে?।</a:t>
            </a:r>
            <a:endParaRPr lang="en-US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905000"/>
            <a:ext cx="3200400" cy="1981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05000" y="268030"/>
            <a:ext cx="4953000" cy="117977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2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6199"/>
            <a:ext cx="8229600" cy="17986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822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/>
              <a:t>১। </a:t>
            </a:r>
            <a:r>
              <a:rPr lang="bn-BD" sz="4400" dirty="0" smtClean="0"/>
              <a:t>রাষ্ট্রের </a:t>
            </a:r>
            <a:r>
              <a:rPr lang="bn-BD" sz="4400" dirty="0"/>
              <a:t>উপাদান </a:t>
            </a:r>
            <a:r>
              <a:rPr lang="bn-BD" sz="4400" dirty="0" smtClean="0"/>
              <a:t> </a:t>
            </a:r>
            <a:r>
              <a:rPr lang="bn-BD" sz="4400" dirty="0"/>
              <a:t>বলতে </a:t>
            </a:r>
            <a:r>
              <a:rPr lang="bn-BD" sz="4400" dirty="0" smtClean="0"/>
              <a:t> কি বোঝ? বর্ণনা কর।</a:t>
            </a:r>
            <a:endParaRPr lang="bn-BD" sz="4400" dirty="0"/>
          </a:p>
          <a:p>
            <a:r>
              <a:rPr lang="bn-BD" sz="5400" dirty="0" smtClean="0"/>
              <a:t>২। নির্দিষ্ট </a:t>
            </a:r>
            <a:r>
              <a:rPr lang="bn-BD" sz="5400" dirty="0"/>
              <a:t>ভূখণ্ড </a:t>
            </a:r>
            <a:r>
              <a:rPr lang="bn-BD" sz="5400" dirty="0" smtClean="0"/>
              <a:t>বলতে </a:t>
            </a:r>
            <a:r>
              <a:rPr lang="bn-BD" sz="5400" dirty="0"/>
              <a:t>কি বোঝ? </a:t>
            </a:r>
            <a:endParaRPr lang="bn-BD" sz="5400" dirty="0" smtClean="0"/>
          </a:p>
          <a:p>
            <a:r>
              <a:rPr lang="bn-BD" sz="5400" dirty="0" smtClean="0"/>
              <a:t>৩। জনসমষ্টি </a:t>
            </a:r>
            <a:r>
              <a:rPr lang="bn-BD" sz="5400" dirty="0"/>
              <a:t>বলতে কি বোঝ </a:t>
            </a:r>
            <a:r>
              <a:rPr lang="bn-BD" sz="5400" dirty="0" smtClean="0"/>
              <a:t>?</a:t>
            </a:r>
            <a:endParaRPr lang="bn-BD" sz="5400" dirty="0"/>
          </a:p>
          <a:p>
            <a:r>
              <a:rPr lang="bn-BD" sz="5400" dirty="0" smtClean="0"/>
              <a:t>৪। সরকার কাকে বলে?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8990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743200" y="228600"/>
            <a:ext cx="38100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9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5334000"/>
            <a:ext cx="8458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800" dirty="0"/>
              <a:t>রাষ্ট্রের উপাদান </a:t>
            </a:r>
            <a:r>
              <a:rPr lang="bn-BD" sz="4800" dirty="0" smtClean="0"/>
              <a:t>কি কি বিস্তারিত আলোচনা কর।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143000"/>
            <a:ext cx="5562600" cy="39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3250" y="3502425"/>
            <a:ext cx="9144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4008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21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530772"/>
            <a:ext cx="43460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জামিরুল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সহকারী শিক্ষক (কম্পিউটার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দৌলতপুর পাইলট মডেল মাধ্যমিক  বিদ্যালয়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দৌলতপুর,কুষ্টিয়া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3672722"/>
            <a:ext cx="8534400" cy="2918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76200" y="625733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/>
              <a:t>পাঠ পরিচিতি</a:t>
            </a:r>
            <a:endParaRPr lang="en-US" sz="2800" b="1" dirty="0"/>
          </a:p>
          <a:p>
            <a:r>
              <a:rPr lang="bn-IN" sz="2800" b="1" dirty="0"/>
              <a:t>বিষয় : </a:t>
            </a:r>
            <a:r>
              <a:rPr lang="bn-BD" sz="2800" b="1" dirty="0" smtClean="0"/>
              <a:t>পৌরনীতি </a:t>
            </a:r>
            <a:r>
              <a:rPr lang="bn-IN" sz="2800" b="1" dirty="0" smtClean="0"/>
              <a:t> </a:t>
            </a:r>
            <a:endParaRPr lang="bn-IN" sz="2800" b="1" dirty="0"/>
          </a:p>
          <a:p>
            <a:r>
              <a:rPr lang="bn-IN" sz="2800" b="1" dirty="0"/>
              <a:t>শ্রেণী : </a:t>
            </a:r>
            <a:r>
              <a:rPr lang="bn-BD" sz="2800" b="1" dirty="0" smtClean="0"/>
              <a:t>৯ম </a:t>
            </a:r>
            <a:r>
              <a:rPr lang="bn-IN" sz="2800" b="1" dirty="0" smtClean="0"/>
              <a:t> </a:t>
            </a:r>
            <a:endParaRPr lang="bn-IN" sz="2800" b="1" dirty="0"/>
          </a:p>
          <a:p>
            <a:r>
              <a:rPr lang="bn-IN" sz="2800" b="1" dirty="0"/>
              <a:t>সময় </a:t>
            </a:r>
            <a:r>
              <a:rPr lang="bn-IN" sz="2800" b="1" dirty="0" smtClean="0"/>
              <a:t>:</a:t>
            </a:r>
            <a:r>
              <a:rPr lang="bn-BD" sz="2800" b="1" dirty="0" smtClean="0"/>
              <a:t>৪০</a:t>
            </a:r>
            <a:r>
              <a:rPr lang="bn-IN" sz="2800" b="1" dirty="0" smtClean="0"/>
              <a:t> মিনিট</a:t>
            </a:r>
            <a:endParaRPr lang="en-US" sz="2800" b="1" dirty="0" smtClean="0"/>
          </a:p>
          <a:p>
            <a:r>
              <a:rPr lang="bn-BD" sz="3200" b="1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তারিখ -</a:t>
            </a:r>
            <a:fld id="{C7F885A6-7758-49A1-A4AE-FF6679D35C1D}" type="datetime10">
              <a:rPr lang="bn-BD" sz="2800" b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pPr/>
              <a:t>সোমবার, 30 সেপ্টেম্বর 2013</a:t>
            </a:fld>
            <a:endParaRPr lang="en-US" sz="5400" b="1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5702" y="2991500"/>
            <a:ext cx="6790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www. daulatpurpilothighschool@yahoo.com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132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02" y="228600"/>
            <a:ext cx="3742998" cy="300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28600"/>
            <a:ext cx="3505200" cy="300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7900" y="3118675"/>
            <a:ext cx="1447800" cy="707886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bn-BD" sz="4000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</a:rPr>
              <a:t>সরকার</a:t>
            </a:r>
            <a:endParaRPr lang="en-US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48590"/>
            <a:ext cx="1571297" cy="52322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n>
                  <a:solidFill>
                    <a:sysClr val="windowText" lastClr="000000"/>
                  </a:solidFill>
                </a:ln>
              </a:rPr>
              <a:t>জনসমষ্টি</a:t>
            </a:r>
            <a:endParaRPr lang="en-US" sz="2800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5720283"/>
            <a:ext cx="1447800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 </a:t>
            </a:r>
            <a:r>
              <a:rPr lang="bn-BD" sz="4000" dirty="0" smtClean="0"/>
              <a:t> </a:t>
            </a:r>
            <a:r>
              <a:rPr lang="bn-BD" sz="2800" dirty="0" smtClean="0"/>
              <a:t>সরকার</a:t>
            </a:r>
            <a:endParaRPr lang="en-US" sz="2800" dirty="0"/>
          </a:p>
        </p:txBody>
      </p:sp>
      <p:sp>
        <p:nvSpPr>
          <p:cNvPr id="9" name="Up Arrow 8"/>
          <p:cNvSpPr/>
          <p:nvPr/>
        </p:nvSpPr>
        <p:spPr>
          <a:xfrm>
            <a:off x="2533650" y="4800599"/>
            <a:ext cx="495300" cy="9390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414360"/>
              </p:ext>
            </p:extLst>
          </p:nvPr>
        </p:nvGraphicFramePr>
        <p:xfrm>
          <a:off x="2324100" y="4008436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ackager Shell Object" showAsIcon="1" r:id="rId5" imgW="914400" imgH="792360" progId="Package">
                  <p:embed/>
                </p:oleObj>
              </mc:Choice>
              <mc:Fallback>
                <p:oleObj name="Packager Shell Object" showAsIcon="1" r:id="rId5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4100" y="4008436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96303" y="5801380"/>
            <a:ext cx="1571297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জনসমষ্টি</a:t>
            </a:r>
            <a:endParaRPr lang="en-US" sz="2800" dirty="0"/>
          </a:p>
        </p:txBody>
      </p:sp>
      <p:sp>
        <p:nvSpPr>
          <p:cNvPr id="13" name="Up Arrow 12"/>
          <p:cNvSpPr/>
          <p:nvPr/>
        </p:nvSpPr>
        <p:spPr>
          <a:xfrm>
            <a:off x="6381750" y="4805698"/>
            <a:ext cx="495300" cy="99568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715615"/>
              </p:ext>
            </p:extLst>
          </p:nvPr>
        </p:nvGraphicFramePr>
        <p:xfrm>
          <a:off x="6172200" y="4036897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7" imgW="914400" imgH="792360" progId="Package">
                  <p:embed/>
                </p:oleObj>
              </mc:Choice>
              <mc:Fallback>
                <p:oleObj name="Packager Shell Object" showAsIcon="1" r:id="rId7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72200" y="4036897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4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54" y="985391"/>
            <a:ext cx="416396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আজকের পাঠঃ</a:t>
            </a:r>
            <a:r>
              <a:rPr lang="bn-BD" sz="2800" b="1" dirty="0" smtClean="0"/>
              <a:t> </a:t>
            </a:r>
          </a:p>
          <a:p>
            <a:pPr algn="ctr"/>
            <a:r>
              <a:rPr lang="bn-BD" sz="2800" b="1" dirty="0" smtClean="0"/>
              <a:t>রাষ্ট্র  ও রাষ্ট্রের উপাদান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3466" y="4653280"/>
            <a:ext cx="628268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রাষ্ট্রীয়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94667" y="3294614"/>
            <a:ext cx="92586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নির্দিষ্ট ভূখণ্ড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" y="4653280"/>
            <a:ext cx="120650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/>
              <a:t> </a:t>
            </a:r>
            <a:r>
              <a:rPr lang="bn-BD" dirty="0" smtClean="0"/>
              <a:t> সরকার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85775" y="5696673"/>
            <a:ext cx="1034760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সার্বভৌমত্ব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5660" y="4668520"/>
            <a:ext cx="831077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জনসমষ্টি</a:t>
            </a:r>
            <a:endParaRPr lang="en-US" dirty="0"/>
          </a:p>
        </p:txBody>
      </p:sp>
      <p:sp>
        <p:nvSpPr>
          <p:cNvPr id="18" name="Left Arrow 17"/>
          <p:cNvSpPr/>
          <p:nvPr/>
        </p:nvSpPr>
        <p:spPr>
          <a:xfrm>
            <a:off x="1259551" y="4640198"/>
            <a:ext cx="860766" cy="411562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19" name="Left Arrow 18"/>
          <p:cNvSpPr/>
          <p:nvPr/>
        </p:nvSpPr>
        <p:spPr>
          <a:xfrm rot="5400000">
            <a:off x="2152801" y="4126681"/>
            <a:ext cx="609599" cy="23812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0" name="Left Arrow 19"/>
          <p:cNvSpPr/>
          <p:nvPr/>
        </p:nvSpPr>
        <p:spPr>
          <a:xfrm rot="10800000">
            <a:off x="2887464" y="4721223"/>
            <a:ext cx="750971" cy="274374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21" name="Left Arrow 20"/>
          <p:cNvSpPr/>
          <p:nvPr/>
        </p:nvSpPr>
        <p:spPr>
          <a:xfrm rot="16200000">
            <a:off x="2152802" y="5215871"/>
            <a:ext cx="609599" cy="238128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26" y="228600"/>
            <a:ext cx="3968006" cy="636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42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11539"/>
            <a:ext cx="2971800" cy="1692771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TextBox 4"/>
          <p:cNvSpPr txBox="1"/>
          <p:nvPr/>
        </p:nvSpPr>
        <p:spPr>
          <a:xfrm>
            <a:off x="829518" y="411540"/>
            <a:ext cx="4428281" cy="169277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bn-BD" sz="3200" b="1" dirty="0" smtClean="0"/>
          </a:p>
          <a:p>
            <a:pPr algn="ctr"/>
            <a:r>
              <a:rPr lang="bn-BD" sz="7200" b="1" dirty="0" smtClean="0"/>
              <a:t>শিখন ফল</a:t>
            </a:r>
            <a:endParaRPr lang="en-US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7924800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/>
              <a:t>রাষ্ট্রের উপাদান কি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/>
              <a:t>নির্দিষ্ট ভূখণ্ড কি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/>
              <a:t>জনসমষ্টি কি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4800" dirty="0" smtClean="0"/>
              <a:t>সরকার কী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endParaRPr lang="bn-BD" sz="4800" dirty="0" smtClean="0"/>
          </a:p>
        </p:txBody>
      </p:sp>
    </p:spTree>
    <p:extLst>
      <p:ext uri="{BB962C8B-B14F-4D97-AF65-F5344CB8AC3E}">
        <p14:creationId xmlns:p14="http://schemas.microsoft.com/office/powerpoint/2010/main" val="28018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3152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124200" y="4114800"/>
            <a:ext cx="218694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জনসমষ্টি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163204"/>
            <a:ext cx="8473440" cy="16312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/>
              <a:t>জনসমষ্টিঃ</a:t>
            </a:r>
            <a:r>
              <a:rPr lang="bn-BD" sz="3600" dirty="0" smtClean="0"/>
              <a:t> রাষ্ট্রের প্রথম উপাদান হলো </a:t>
            </a:r>
            <a:r>
              <a:rPr lang="bn-BD" sz="3200" dirty="0" smtClean="0"/>
              <a:t>জনসমষ্টি। জনসমষ্টি বলতে রাজনৈতিকভাবে সংগঠিত জনগণকে বোঝাই। রাষ্ট্র গঠণের জন্য </a:t>
            </a:r>
            <a:r>
              <a:rPr lang="bn-BD" sz="3200" smtClean="0"/>
              <a:t>জনসমষ্টি </a:t>
            </a:r>
            <a:r>
              <a:rPr lang="bn-BD" sz="3200" smtClean="0"/>
              <a:t>অপরিহায্ </a:t>
            </a:r>
            <a:r>
              <a:rPr lang="bn-BD" sz="3200" dirty="0" smtClean="0"/>
              <a:t>উপাদান।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1675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"/>
            <a:ext cx="60960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267200"/>
            <a:ext cx="7924800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bn-BD" sz="4000" b="1" dirty="0"/>
              <a:t>নির্দিষ্ট </a:t>
            </a:r>
            <a:r>
              <a:rPr lang="bn-BD" sz="4000" b="1" dirty="0" smtClean="0"/>
              <a:t>ভুখণ্ডঃ </a:t>
            </a:r>
            <a:r>
              <a:rPr lang="bn-BD" sz="4000" dirty="0" smtClean="0"/>
              <a:t>নির্দিষ্ট ভুখণ্ড হচ্ছে রাষ্ট্রের অপারিহায্য দ্বিতীয় উপাদান। প্রত্যেক রাষ্ট্রই একটি নির্দিষ্ট ভৌগোলিক সীমারেখা দ্বারা পরিবেষ্টিত  ভূখণ্ড থাকতে হবে।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154680"/>
            <a:ext cx="2895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bn-BD" sz="1000" b="1" dirty="0" smtClean="0"/>
          </a:p>
          <a:p>
            <a:pPr algn="ctr"/>
            <a:r>
              <a:rPr lang="bn-BD" sz="3600" b="1" dirty="0" smtClean="0"/>
              <a:t>নির্দিষ্ট </a:t>
            </a:r>
            <a:r>
              <a:rPr lang="bn-BD" sz="3600" b="1" dirty="0"/>
              <a:t>ভুখণ্ড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345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96" y="110103"/>
            <a:ext cx="6858000" cy="30750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3276600"/>
            <a:ext cx="1600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/>
              <a:t>সরকার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5596" y="4191000"/>
            <a:ext cx="8305800" cy="212365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400" b="1" dirty="0" smtClean="0"/>
              <a:t>সরকারঃ</a:t>
            </a:r>
            <a:r>
              <a:rPr lang="bn-BD" sz="4400" dirty="0" smtClean="0"/>
              <a:t> রাষ্ট্রের  তৃতীয় অপারিহায্য উপাদান হলো সরকার।সরকার গঠণের মাধ্যমে </a:t>
            </a:r>
            <a:r>
              <a:rPr lang="bn-BD" sz="4400" dirty="0"/>
              <a:t>নির্দিষ্ট </a:t>
            </a:r>
            <a:r>
              <a:rPr lang="bn-BD" sz="4400" dirty="0" smtClean="0"/>
              <a:t>ভুখণ্ডের উপর কর্তৃত্ব প্রতিষ্ঠিত হয়।</a:t>
            </a:r>
          </a:p>
        </p:txBody>
      </p:sp>
    </p:spTree>
    <p:extLst>
      <p:ext uri="{BB962C8B-B14F-4D97-AF65-F5344CB8AC3E}">
        <p14:creationId xmlns:p14="http://schemas.microsoft.com/office/powerpoint/2010/main" val="2673233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765119"/>
            <a:ext cx="7023538" cy="209288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b="1" dirty="0" smtClean="0"/>
              <a:t> সার্বভৌমত্বঃ </a:t>
            </a:r>
            <a:r>
              <a:rPr lang="bn-BD" sz="2800" dirty="0" smtClean="0"/>
              <a:t>রাষ্ট্র গঠনের মূখ্য উপাদান সার্বভৌমত্ব বা সার্বভৌমিকতা। সার্বভৌমত্ব শব্দ দ্বারা চরম এবং চুড়ান্ত ক্ষমতাকে </a:t>
            </a:r>
            <a:r>
              <a:rPr lang="bn-BD" sz="2800" dirty="0"/>
              <a:t>বোঝাই। </a:t>
            </a:r>
            <a:r>
              <a:rPr lang="bn-BD" sz="2800" dirty="0" smtClean="0"/>
              <a:t>সার্বভৌমত্ব প্রতিষ্ঠিতার মাধ্যমে রাষ্ট্রের গঠন পূর্ণতা পায়।</a:t>
            </a:r>
            <a:r>
              <a:rPr lang="bn-BD" sz="2800" dirty="0"/>
              <a:t> </a:t>
            </a:r>
            <a:r>
              <a:rPr lang="bn-BD" sz="2800" dirty="0" smtClean="0"/>
              <a:t>সার্বভৌমত্ব এর আদর্শই হলো আইন।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400"/>
            <a:ext cx="3185160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4038599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191000" y="4338399"/>
            <a:ext cx="1981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b="1" dirty="0"/>
              <a:t>সার্বভৌমত্বঃ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234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Dpur</dc:creator>
  <cp:lastModifiedBy>Dpur</cp:lastModifiedBy>
  <cp:revision>67</cp:revision>
  <dcterms:created xsi:type="dcterms:W3CDTF">2013-09-24T19:20:51Z</dcterms:created>
  <dcterms:modified xsi:type="dcterms:W3CDTF">2013-09-30T09:22:15Z</dcterms:modified>
</cp:coreProperties>
</file>